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21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703" r:id="rId20"/>
    <p:sldId id="825" r:id="rId21"/>
    <p:sldId id="671" r:id="rId22"/>
    <p:sldId id="870" r:id="rId23"/>
    <p:sldId id="569" r:id="rId24"/>
    <p:sldId id="708" r:id="rId25"/>
    <p:sldId id="872" r:id="rId26"/>
    <p:sldId id="871" r:id="rId27"/>
    <p:sldId id="662" r:id="rId28"/>
    <p:sldId id="578" r:id="rId29"/>
    <p:sldId id="510" r:id="rId30"/>
    <p:sldId id="663" r:id="rId31"/>
    <p:sldId id="549" r:id="rId32"/>
    <p:sldId id="577" r:id="rId33"/>
    <p:sldId id="572" r:id="rId34"/>
    <p:sldId id="598" r:id="rId35"/>
    <p:sldId id="826" r:id="rId36"/>
    <p:sldId id="551" r:id="rId37"/>
    <p:sldId id="869" r:id="rId38"/>
    <p:sldId id="690" r:id="rId39"/>
    <p:sldId id="518" r:id="rId40"/>
    <p:sldId id="587" r:id="rId41"/>
    <p:sldId id="591" r:id="rId42"/>
    <p:sldId id="590" r:id="rId43"/>
    <p:sldId id="588" r:id="rId44"/>
    <p:sldId id="589" r:id="rId45"/>
    <p:sldId id="764" r:id="rId46"/>
    <p:sldId id="770" r:id="rId47"/>
    <p:sldId id="771" r:id="rId48"/>
    <p:sldId id="597" r:id="rId49"/>
    <p:sldId id="765" r:id="rId50"/>
    <p:sldId id="766" r:id="rId51"/>
    <p:sldId id="720" r:id="rId52"/>
    <p:sldId id="553" r:id="rId53"/>
    <p:sldId id="896" r:id="rId54"/>
    <p:sldId id="875" r:id="rId55"/>
    <p:sldId id="874" r:id="rId56"/>
    <p:sldId id="784" r:id="rId57"/>
    <p:sldId id="730" r:id="rId58"/>
    <p:sldId id="786" r:id="rId59"/>
    <p:sldId id="787" r:id="rId60"/>
    <p:sldId id="785" r:id="rId61"/>
    <p:sldId id="788" r:id="rId62"/>
    <p:sldId id="514" r:id="rId63"/>
    <p:sldId id="602" r:id="rId64"/>
    <p:sldId id="876" r:id="rId65"/>
    <p:sldId id="877" r:id="rId66"/>
    <p:sldId id="603" r:id="rId67"/>
    <p:sldId id="897" r:id="rId68"/>
    <p:sldId id="878" r:id="rId69"/>
    <p:sldId id="898" r:id="rId70"/>
    <p:sldId id="879" r:id="rId71"/>
    <p:sldId id="881" r:id="rId72"/>
    <p:sldId id="885" r:id="rId73"/>
    <p:sldId id="886" r:id="rId74"/>
    <p:sldId id="882" r:id="rId75"/>
    <p:sldId id="883" r:id="rId76"/>
    <p:sldId id="888" r:id="rId77"/>
    <p:sldId id="887" r:id="rId78"/>
    <p:sldId id="889" r:id="rId79"/>
    <p:sldId id="744" r:id="rId80"/>
    <p:sldId id="792" r:id="rId81"/>
    <p:sldId id="724" r:id="rId82"/>
    <p:sldId id="894" r:id="rId83"/>
    <p:sldId id="890" r:id="rId84"/>
    <p:sldId id="891" r:id="rId85"/>
    <p:sldId id="895" r:id="rId86"/>
    <p:sldId id="619" r:id="rId87"/>
    <p:sldId id="698" r:id="rId88"/>
    <p:sldId id="699" r:id="rId89"/>
    <p:sldId id="900" r:id="rId90"/>
    <p:sldId id="899" r:id="rId91"/>
    <p:sldId id="775" r:id="rId92"/>
    <p:sldId id="805" r:id="rId93"/>
    <p:sldId id="806" r:id="rId94"/>
    <p:sldId id="901" r:id="rId95"/>
    <p:sldId id="902" r:id="rId96"/>
    <p:sldId id="903" r:id="rId97"/>
    <p:sldId id="907" r:id="rId98"/>
    <p:sldId id="904" r:id="rId99"/>
    <p:sldId id="905" r:id="rId100"/>
    <p:sldId id="908" r:id="rId101"/>
    <p:sldId id="909" r:id="rId102"/>
    <p:sldId id="910" r:id="rId103"/>
    <p:sldId id="911" r:id="rId104"/>
    <p:sldId id="912" r:id="rId105"/>
    <p:sldId id="913" r:id="rId106"/>
    <p:sldId id="914" r:id="rId107"/>
    <p:sldId id="915" r:id="rId108"/>
    <p:sldId id="916" r:id="rId109"/>
    <p:sldId id="917" r:id="rId110"/>
    <p:sldId id="918" r:id="rId111"/>
    <p:sldId id="919" r:id="rId112"/>
    <p:sldId id="920" r:id="rId113"/>
    <p:sldId id="921" r:id="rId114"/>
    <p:sldId id="922" r:id="rId115"/>
    <p:sldId id="778" r:id="rId116"/>
    <p:sldId id="824" r:id="rId117"/>
    <p:sldId id="923" r:id="rId118"/>
    <p:sldId id="924" r:id="rId119"/>
    <p:sldId id="550" r:id="rId12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703"/>
            <p14:sldId id="825"/>
            <p14:sldId id="671"/>
            <p14:sldId id="870"/>
            <p14:sldId id="569"/>
            <p14:sldId id="708"/>
            <p14:sldId id="872"/>
            <p14:sldId id="871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826"/>
            <p14:sldId id="551"/>
            <p14:sldId id="869"/>
            <p14:sldId id="690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53"/>
            <p14:sldId id="896"/>
            <p14:sldId id="875"/>
            <p14:sldId id="874"/>
            <p14:sldId id="784"/>
            <p14:sldId id="730"/>
            <p14:sldId id="786"/>
            <p14:sldId id="787"/>
            <p14:sldId id="785"/>
            <p14:sldId id="788"/>
            <p14:sldId id="514"/>
            <p14:sldId id="602"/>
            <p14:sldId id="876"/>
            <p14:sldId id="877"/>
            <p14:sldId id="603"/>
            <p14:sldId id="897"/>
            <p14:sldId id="878"/>
            <p14:sldId id="898"/>
            <p14:sldId id="879"/>
            <p14:sldId id="881"/>
            <p14:sldId id="885"/>
            <p14:sldId id="886"/>
            <p14:sldId id="882"/>
            <p14:sldId id="883"/>
            <p14:sldId id="888"/>
            <p14:sldId id="887"/>
            <p14:sldId id="889"/>
            <p14:sldId id="744"/>
            <p14:sldId id="792"/>
            <p14:sldId id="724"/>
            <p14:sldId id="894"/>
            <p14:sldId id="890"/>
            <p14:sldId id="891"/>
            <p14:sldId id="895"/>
            <p14:sldId id="619"/>
            <p14:sldId id="698"/>
            <p14:sldId id="699"/>
            <p14:sldId id="900"/>
            <p14:sldId id="899"/>
            <p14:sldId id="775"/>
            <p14:sldId id="805"/>
            <p14:sldId id="806"/>
            <p14:sldId id="901"/>
            <p14:sldId id="902"/>
            <p14:sldId id="903"/>
            <p14:sldId id="907"/>
            <p14:sldId id="904"/>
            <p14:sldId id="905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916"/>
            <p14:sldId id="917"/>
            <p14:sldId id="918"/>
            <p14:sldId id="919"/>
            <p14:sldId id="920"/>
            <p14:sldId id="921"/>
            <p14:sldId id="922"/>
            <p14:sldId id="778"/>
            <p14:sldId id="824"/>
            <p14:sldId id="923"/>
            <p14:sldId id="9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B58900"/>
    <a:srgbClr val="EB544F"/>
    <a:srgbClr val="57B98F"/>
    <a:srgbClr val="D6A08C"/>
    <a:srgbClr val="41719C"/>
    <a:srgbClr val="025249"/>
    <a:srgbClr val="A863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06"/>
    <p:restoredTop sz="96853" autoAdjust="0"/>
  </p:normalViewPr>
  <p:slideViewPr>
    <p:cSldViewPr snapToGrid="0" snapToObjects="1">
      <p:cViewPr varScale="1">
        <p:scale>
          <a:sx n="223" d="100"/>
          <a:sy n="223" d="100"/>
        </p:scale>
        <p:origin x="83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1582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416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5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092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359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05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6744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21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94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3004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23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99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446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490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004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5754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350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241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7361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649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03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5660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83094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155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ejs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2387600" y="3639826"/>
            <a:ext cx="6712934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989320" y="1386023"/>
            <a:ext cx="1853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2387600" y="4163798"/>
            <a:ext cx="6712934" cy="69376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-workshop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npm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setup</a:t>
            </a:r>
            <a:endParaRPr lang="de-DE" sz="2000" dirty="0">
              <a:solidFill>
                <a:srgbClr val="36544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280838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 ...nächste Eskalation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7F5CCB8-23C1-C042-9321-EBECE87A2DAF}"/>
              </a:ext>
            </a:extLst>
          </p:cNvPr>
          <p:cNvSpPr/>
          <p:nvPr/>
        </p:nvSpPr>
        <p:spPr>
          <a:xfrm>
            <a:off x="1990061" y="5634545"/>
            <a:ext cx="7296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Noch mehr User =&gt; noch mehr Zugriffe aus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UserService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😱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Potentiell dieselben User wie beim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noch mehr überflüssige Zugriffe 😫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Zwei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=&gt; Lösung nicht "lokal" in einem DF machbar 😵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-&gt;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console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!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6E2CBA79-EB47-574D-8E9F-D41C65E3933C}"/>
              </a:ext>
            </a:extLst>
          </p:cNvPr>
          <p:cNvCxnSpPr>
            <a:cxnSpLocks/>
          </p:cNvCxnSpPr>
          <p:nvPr/>
        </p:nvCxnSpPr>
        <p:spPr>
          <a:xfrm flipV="1">
            <a:off x="3131820" y="4389120"/>
            <a:ext cx="1725930" cy="12454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BB12E275-8DB1-314B-B6C2-3F0224AC590A}"/>
              </a:ext>
            </a:extLst>
          </p:cNvPr>
          <p:cNvSpPr/>
          <p:nvPr/>
        </p:nvSpPr>
        <p:spPr>
          <a:xfrm>
            <a:off x="3429001" y="183873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....;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217041-EC89-3E4C-8234-6CC6AFCE4CFF}"/>
              </a:ext>
            </a:extLst>
          </p:cNvPr>
          <p:cNvSpPr/>
          <p:nvPr/>
        </p:nvSpPr>
        <p:spPr>
          <a:xfrm>
            <a:off x="3429000" y="3222429"/>
            <a:ext cx="83227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ED6E2F8-3BFE-364F-B49D-0E4CD0084BB1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C9B853C-25AE-B844-B9E2-8677EAA5B16D}"/>
              </a:ext>
            </a:extLst>
          </p:cNvPr>
          <p:cNvSpPr/>
          <p:nvPr/>
        </p:nvSpPr>
        <p:spPr>
          <a:xfrm>
            <a:off x="203200" y="327242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9742335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385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583267" y="4568735"/>
            <a:ext cx="832273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keys.stream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::</a:t>
            </a:r>
            <a:r>
              <a:rPr lang="de-DE" sz="12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383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1: Laden von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bei der Konfiguration des Schemas erzeugt und können in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eindeutige IDs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 (keine doppelten)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580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Analog für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assginee-Fetcher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 Project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2: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bisdahin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857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Ergebnis: Aufrufe wurden reduziert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"nur" noch 1+Anzahl-eindeutiger-User-Zugriffe über ganzen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Weitere mögliche Verbesserungen: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über Query-Grenze hinaus (je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Domaine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remote API das unterstützt, könnten Zugriffe noch weiter reduziert werden: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2303E-D9C3-0D48-A457-0B0061A02DDA}"/>
              </a:ext>
            </a:extLst>
          </p:cNvPr>
          <p:cNvSpPr/>
          <p:nvPr/>
        </p:nvSpPr>
        <p:spPr>
          <a:xfrm>
            <a:off x="1480397" y="4305845"/>
            <a:ext cx="83227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</a:t>
            </a:r>
            <a:r>
              <a:rPr lang="de-DE" sz="1200" i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77889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Unser (JPA-)Model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65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 err="1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Category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13204871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AFF692D-91A8-3440-9314-C3D3CBEE7A33}"/>
              </a:ext>
            </a:extLst>
          </p:cNvPr>
          <p:cNvSpPr/>
          <p:nvPr/>
        </p:nvSpPr>
        <p:spPr>
          <a:xfrm>
            <a:off x="0" y="5743671"/>
            <a:ext cx="9906000" cy="9481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die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-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Task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Lazy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Eager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Was passiert im einen bzw. anderen Fall?</a:t>
            </a:r>
          </a:p>
        </p:txBody>
      </p:sp>
    </p:spTree>
    <p:extLst>
      <p:ext uri="{BB962C8B-B14F-4D97-AF65-F5344CB8AC3E}">
        <p14:creationId xmlns:p14="http://schemas.microsoft.com/office/powerpoint/2010/main" val="42127865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34B2E4-71E1-5C41-988D-2638BAFF8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500162"/>
            <a:ext cx="3893779" cy="270690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A04C685-7426-DE4B-8CAC-9AD673DD552D}"/>
              </a:ext>
            </a:extLst>
          </p:cNvPr>
          <p:cNvSpPr/>
          <p:nvPr/>
        </p:nvSpPr>
        <p:spPr>
          <a:xfrm>
            <a:off x="4562168" y="3429000"/>
            <a:ext cx="47791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600" dirty="0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title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D6A08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6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09E92A-A04A-3B4A-BA0B-0CF4540ED349}"/>
              </a:ext>
            </a:extLst>
          </p:cNvPr>
          <p:cNvSpPr/>
          <p:nvPr/>
        </p:nvSpPr>
        <p:spPr>
          <a:xfrm>
            <a:off x="0" y="5743671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Wie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mappen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wir unsere Beziehungen </a:t>
            </a:r>
            <a:r>
              <a:rPr lang="de-DE" sz="2400" b="1" i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denn nun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47417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Datenbankzugriffe: Ein Query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AFCF8C2-0955-D746-A46A-250F08D0259F}"/>
              </a:ext>
            </a:extLst>
          </p:cNvPr>
          <p:cNvSpPr/>
          <p:nvPr/>
        </p:nvSpPr>
        <p:spPr>
          <a:xfrm>
            <a:off x="74295" y="1412293"/>
            <a:ext cx="9906000" cy="504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Abhängig vom konkreten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GraphQL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Query benötigen wir optimale Zugriffe!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463622-B9FB-7C46-8902-8004C6604D78}"/>
              </a:ext>
            </a:extLst>
          </p:cNvPr>
          <p:cNvSpPr/>
          <p:nvPr/>
        </p:nvSpPr>
        <p:spPr>
          <a:xfrm>
            <a:off x="1498050" y="2890827"/>
            <a:ext cx="705848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Bestehender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TODO: Optimieren je nach Query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E0582D7-9805-2B46-B6F8-ADD9CC641E6B}"/>
              </a:ext>
            </a:extLst>
          </p:cNvPr>
          <p:cNvSpPr/>
          <p:nvPr/>
        </p:nvSpPr>
        <p:spPr>
          <a:xfrm>
            <a:off x="1480905" y="4546212"/>
            <a:ext cx="4363694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Welche Informationen benötigen wir dafür?</a:t>
            </a:r>
            <a:endParaRPr lang="de-DE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181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450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Enthält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</a:rPr>
              <a:t>alle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abgefragten Felder des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Abhängig von abgefragten Feldern können wir JPA/SQL/...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zusammenbauen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optimieren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9EE894A-3CE9-1942-9F65-0956D77F1159}"/>
              </a:ext>
            </a:extLst>
          </p:cNvPr>
          <p:cNvSpPr/>
          <p:nvPr/>
        </p:nvSpPr>
        <p:spPr>
          <a:xfrm>
            <a:off x="574191" y="2795457"/>
            <a:ext cx="912860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Iterable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getSelectionSet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().</a:t>
            </a:r>
            <a:r>
              <a:rPr lang="de-DE" sz="12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contains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787739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Datenbankzugriffe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SelectionSet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Optimierter DB-Zugriff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JPA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FetchGraph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F7AB62-D97D-CE46-9CBB-E20A938563C6}"/>
              </a:ext>
            </a:extLst>
          </p:cNvPr>
          <p:cNvSpPr/>
          <p:nvPr/>
        </p:nvSpPr>
        <p:spPr>
          <a:xfrm>
            <a:off x="717065" y="2850702"/>
            <a:ext cx="912860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findAll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entityManager.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createEntityGraph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entityGraph.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addSubgraph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em.createQuery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("SELECT p FROM Project p",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query.setHint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javax.persistence.fetchgraph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entityGraph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query.getResultList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47241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83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Ermittlung der Daten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für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Feld einen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(Default: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arbeiten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Aufrufe durch Caching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eingespart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Datenbank-Abfragen optimiert werden</a:t>
            </a:r>
          </a:p>
        </p:txBody>
      </p:sp>
    </p:spTree>
    <p:extLst>
      <p:ext uri="{BB962C8B-B14F-4D97-AF65-F5344CB8AC3E}">
        <p14:creationId xmlns:p14="http://schemas.microsoft.com/office/powerpoint/2010/main" val="28397361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</a:rPr>
              <a:t>TODO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EVENTUELL NOCH CACHE-CONTROL ???</a:t>
            </a:r>
          </a:p>
        </p:txBody>
      </p:sp>
    </p:spTree>
    <p:extLst>
      <p:ext uri="{BB962C8B-B14F-4D97-AF65-F5344CB8AC3E}">
        <p14:creationId xmlns:p14="http://schemas.microsoft.com/office/powerpoint/2010/main" val="28917957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1248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609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auf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zugreifen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Zwei Methoden werden benötigt: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listAllUsers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getUser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id</a:t>
            </a:r>
            <a:r>
              <a:rPr lang="de-DE" sz="2000" dirty="0">
                <a:solidFill>
                  <a:srgbClr val="9E60B8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die fehlenden Methoden in 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UserRESTDataSource.j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dem Server hinzu (</a:t>
            </a:r>
            <a:r>
              <a:rPr lang="de-DE" sz="2000" dirty="0" err="1">
                <a:solidFill>
                  <a:srgbClr val="9E60B8"/>
                </a:solidFill>
                <a:latin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jeweils entsprechende TODOs eingetragen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 an Hand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beim vorherigen Query tatsächlich an den Userservice abgesetzt werdenden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Bonus: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Kommentiere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Cache-Header ein (Zeile 41)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ändert sich das Request Verhalten? (=&gt;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Logging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1984584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</a:rPr>
              <a:t>TODO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SUBSCRIPTIONS (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ggf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nur zeigen)</a:t>
            </a:r>
          </a:p>
        </p:txBody>
      </p:sp>
    </p:spTree>
    <p:extLst>
      <p:ext uri="{BB962C8B-B14F-4D97-AF65-F5344CB8AC3E}">
        <p14:creationId xmlns:p14="http://schemas.microsoft.com/office/powerpoint/2010/main" val="10578451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Zusammenfassung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</a:rPr>
              <a:t>TODO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65028934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898848" y="3944979"/>
            <a:ext cx="840924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ejs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-workshop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D46CE7-CD1B-EA43-BEA0-AB4E1E5E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48" y="1814776"/>
            <a:ext cx="7036904" cy="454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367130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http://localhost:5010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/{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4A20F1-BAB2-AF47-9822-869F28D5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54" y="1807210"/>
            <a:ext cx="8349630" cy="35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Ein 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Backend mit Apollo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</a:t>
            </a:r>
            <a:r>
              <a:rPr lang="de-DE" dirty="0" err="1">
                <a:solidFill>
                  <a:srgbClr val="025249"/>
                </a:solidFill>
              </a:rPr>
              <a:t>Frontends</a:t>
            </a:r>
            <a:r>
              <a:rPr lang="de-DE" dirty="0">
                <a:solidFill>
                  <a:srgbClr val="025249"/>
                </a:solidFill>
              </a:rPr>
              <a:t> mit </a:t>
            </a:r>
            <a:r>
              <a:rPr lang="de-DE" dirty="0" err="1">
                <a:solidFill>
                  <a:srgbClr val="025249"/>
                </a:solidFill>
              </a:rPr>
              <a:t>React</a:t>
            </a:r>
            <a:r>
              <a:rPr lang="de-DE" dirty="0">
                <a:solidFill>
                  <a:srgbClr val="025249"/>
                </a:solidFill>
              </a:rPr>
              <a:t> und </a:t>
            </a:r>
            <a:r>
              <a:rPr lang="de-DE" dirty="0" err="1">
                <a:solidFill>
                  <a:srgbClr val="025249"/>
                </a:solidFill>
              </a:rPr>
              <a:t>TypeScript</a:t>
            </a: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Jederzeit: Fragen, und Diskussionen!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Traut euch ☺️!</a:t>
            </a: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(bei Apollo: /, sonst meist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 (IP steht auf der Tafel)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des Projektes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alle Projekte und alle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 Mutation aus, mit der Du eine neue Aufgabe ("Task") einem bestehenden Projekte ("Project") hinzufügst</a:t>
            </a: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DCC202-069C-9748-B88C-CAE4282EA933}"/>
              </a:ext>
            </a:extLst>
          </p:cNvPr>
          <p:cNvSpPr txBox="1"/>
          <p:nvPr/>
        </p:nvSpPr>
        <p:spPr>
          <a:xfrm>
            <a:off x="3045350" y="2902226"/>
            <a:ext cx="27829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TODO: was ist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graphql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-java?</a:t>
            </a: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Kein Server, sondern nur Framework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Ausblick auf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graphql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-java-tools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94930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 und konfigurieren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komplexe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implementieren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DataFetchers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 mit Schema verbinden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API per HTTP zur Verfügung stellen</a:t>
            </a:r>
          </a:p>
        </p:txBody>
      </p:sp>
    </p:spTree>
    <p:extLst>
      <p:ext uri="{BB962C8B-B14F-4D97-AF65-F5344CB8AC3E}">
        <p14:creationId xmlns:p14="http://schemas.microsoft.com/office/powerpoint/2010/main" val="18187775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 (einbinden sehen wir uns später an)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16052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mit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-Syntax mit """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96F642-7314-5A42-8A3D-F4C7988786AB}"/>
              </a:ext>
            </a:extLst>
          </p:cNvPr>
          <p:cNvSpPr txBox="1"/>
          <p:nvPr/>
        </p:nvSpPr>
        <p:spPr>
          <a:xfrm>
            <a:off x="2361537" y="3935896"/>
            <a:ext cx="5820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KRITISCHE BETRACHTUNG DES SCHEMAS: welche Probleme könnte es geben?</a:t>
            </a:r>
          </a:p>
          <a:p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Was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pasit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Project.task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id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) wenn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task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nicht da ist? null oder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fehler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?</a:t>
            </a: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Paginiierung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von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Query.projects</a:t>
            </a:r>
            <a:endParaRPr lang="de-DE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addRating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: Was tun bei Fehlern?</a:t>
            </a:r>
          </a:p>
        </p:txBody>
      </p:sp>
    </p:spTree>
    <p:extLst>
      <p:ext uri="{BB962C8B-B14F-4D97-AF65-F5344CB8AC3E}">
        <p14:creationId xmlns:p14="http://schemas.microsoft.com/office/powerpoint/2010/main" val="382563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792730" y="3173352"/>
            <a:ext cx="4320539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queries.graphqls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Query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ping: String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project.graphqls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Project { ...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extend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</a:t>
            </a:r>
            <a:r>
              <a:rPr lang="de-DE" sz="140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durch "\\" 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04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auch das Schema automatisch aktualisiert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7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132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später mit dem Schema "verbunden"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48416" y="4707580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61141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ping-Feld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Alternativ: als Lambda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-&gt;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World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";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Argumente kann über das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9080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Argumente kann über das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zugegriffen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(gemäß Schema)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5" y="2641945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63149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&lt;String&gt; ping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 null)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"World"; }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"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5" y="3559210"/>
            <a:ext cx="25921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ping(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msg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66223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72362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63149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E4E0D53-8C17-B349-913D-3F857493117A}"/>
              </a:ext>
            </a:extLst>
          </p:cNvPr>
          <p:cNvSpPr/>
          <p:nvPr/>
        </p:nvSpPr>
        <p:spPr>
          <a:xfrm>
            <a:off x="5269816" y="3559210"/>
            <a:ext cx="4182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61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Rückgabewerte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können neben primitiven Typen auch Objekte oder Listen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70D7BD9-4739-B549-90A7-5FE4B6938ADC}"/>
              </a:ext>
            </a:extLst>
          </p:cNvPr>
          <p:cNvSpPr/>
          <p:nvPr/>
        </p:nvSpPr>
        <p:spPr>
          <a:xfrm>
            <a:off x="2645886" y="444861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&lt;Project&gt;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Optional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projectRepository.get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382D6A0-CE84-704E-9CCF-AE5DC2903A5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CDFB007-6FF7-9E4A-8F3E-481B06FF5D8B}"/>
              </a:ext>
            </a:extLst>
          </p:cNvPr>
          <p:cNvSpPr/>
          <p:nvPr/>
        </p:nvSpPr>
        <p:spPr>
          <a:xfrm>
            <a:off x="2645885" y="3121223"/>
            <a:ext cx="66929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93BCC30-659A-4E4C-B8C2-375B925CAB1D}"/>
              </a:ext>
            </a:extLst>
          </p:cNvPr>
          <p:cNvSpPr/>
          <p:nvPr/>
        </p:nvSpPr>
        <p:spPr>
          <a:xfrm>
            <a:off x="203198" y="312122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Project POJO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EA2AF4F-65BC-FC4D-909B-CAEC47946645}"/>
              </a:ext>
            </a:extLst>
          </p:cNvPr>
          <p:cNvSpPr/>
          <p:nvPr/>
        </p:nvSpPr>
        <p:spPr>
          <a:xfrm>
            <a:off x="2645883" y="2117620"/>
            <a:ext cx="379467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764E3F85-B06A-E841-B4D7-7CC40E43E70B}"/>
              </a:ext>
            </a:extLst>
          </p:cNvPr>
          <p:cNvSpPr/>
          <p:nvPr/>
        </p:nvSpPr>
        <p:spPr>
          <a:xfrm>
            <a:off x="203198" y="2137913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775651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918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24705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QueryDataFetchers.</a:t>
            </a:r>
            <a:r>
              <a:rPr lang="de-DE" sz="1400" dirty="0" err="1">
                <a:solidFill>
                  <a:srgbClr val="EF7D1D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projectById</a:t>
            </a:r>
            <a:endParaRPr lang="de-DE" sz="1400" dirty="0">
              <a:solidFill>
                <a:srgbClr val="EF7D1D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8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2415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darauf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 w="3175"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19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Objekt Graphen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geschachtelten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Abfragen wird der Rückgabewert des vorherigen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den nächsten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Sofern kein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Feld registriert ist, wird per Default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verwendet (Registrierung sehen wir uns später an)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ermittelt Daten aus POJOs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5B96F-1BD9-C445-BAEA-CF16C8A18D0A}"/>
              </a:ext>
            </a:extLst>
          </p:cNvPr>
          <p:cNvSpPr/>
          <p:nvPr/>
        </p:nvSpPr>
        <p:spPr>
          <a:xfrm>
            <a:off x="2862061" y="4630710"/>
            <a:ext cx="46042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bekommt Project-Instanz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FB628EE-AB0A-1149-80BD-162863C87D3F}"/>
              </a:ext>
            </a:extLst>
          </p:cNvPr>
          <p:cNvSpPr/>
          <p:nvPr/>
        </p:nvSpPr>
        <p:spPr>
          <a:xfrm>
            <a:off x="2919458" y="3720974"/>
            <a:ext cx="3691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QueryDataFetchers.projectById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Code Pro" panose="020B0509030403020204" pitchFamily="49" charset="0"/>
              </a:rPr>
              <a:t>(liefert Project-Instanz zurück)</a:t>
            </a:r>
            <a:endParaRPr lang="de-DE" sz="1400" dirty="0">
              <a:solidFill>
                <a:srgbClr val="025249"/>
              </a:solidFill>
              <a:latin typeface="Source Sans Pro Light" panose="020B0403030403020204" pitchFamily="34" charset="77"/>
              <a:ea typeface="Source Code Pro Light" panose="020B0409030403020204" pitchFamily="49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B159596-B039-6C4D-A18C-F1F3D7B250B0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418695" y="3982584"/>
            <a:ext cx="1500763" cy="2616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18E722EA-44F7-FA40-9BA8-4788786472E9}"/>
              </a:ext>
            </a:extLst>
          </p:cNvPr>
          <p:cNvCxnSpPr>
            <a:cxnSpLocks/>
          </p:cNvCxnSpPr>
          <p:nvPr/>
        </p:nvCxnSpPr>
        <p:spPr>
          <a:xfrm>
            <a:off x="1359008" y="4693750"/>
            <a:ext cx="1443367" cy="8225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0C12EA1B-F7A4-D441-8299-227A82A5D9D5}"/>
              </a:ext>
            </a:extLst>
          </p:cNvPr>
          <p:cNvCxnSpPr>
            <a:cxnSpLocks/>
          </p:cNvCxnSpPr>
          <p:nvPr/>
        </p:nvCxnSpPr>
        <p:spPr>
          <a:xfrm flipV="1">
            <a:off x="1558456" y="4776007"/>
            <a:ext cx="1243919" cy="1009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2862061" y="5630984"/>
            <a:ext cx="41331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bekommt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-Instanz übergeben</a:t>
            </a:r>
          </a:p>
          <a:p>
            <a:pPr marL="171450" indent="-171450">
              <a:buFontTx/>
              <a:buChar char="-"/>
            </a:pP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ermittelt per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Reflection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darauf abgefragte Felder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0BE3A616-7B54-ED4D-8B2D-24B986B14DCC}"/>
              </a:ext>
            </a:extLst>
          </p:cNvPr>
          <p:cNvCxnSpPr>
            <a:cxnSpLocks/>
          </p:cNvCxnSpPr>
          <p:nvPr/>
        </p:nvCxnSpPr>
        <p:spPr>
          <a:xfrm flipV="1">
            <a:off x="1860605" y="4794675"/>
            <a:ext cx="941770" cy="3044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>
            <a:off x="2051993" y="5326487"/>
            <a:ext cx="810069" cy="4421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141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333087" y="5396121"/>
            <a:ext cx="30537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PropertyDataFetcher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greift hier nicht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nicht immer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kommt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Mircoservice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64931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title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71475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44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allen anderen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dürfen aber Daten verändern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title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title,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ID!,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8391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7907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51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BDE17E2-D3F4-C141-94CE-3D52EE8AC768}"/>
              </a:ext>
            </a:extLst>
          </p:cNvPr>
          <p:cNvSpPr/>
          <p:nvPr/>
        </p:nvSpPr>
        <p:spPr>
          <a:xfrm>
            <a:off x="203200" y="4092774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D121497-FCA6-9943-92B9-BDC357862D68}"/>
              </a:ext>
            </a:extLst>
          </p:cNvPr>
          <p:cNvSpPr/>
          <p:nvPr/>
        </p:nvSpPr>
        <p:spPr>
          <a:xfrm>
            <a:off x="203200" y="4864557"/>
            <a:ext cx="248273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3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C09E344-6F38-B548-A0E1-08FDE4B0DEBA}"/>
              </a:ext>
            </a:extLst>
          </p:cNvPr>
          <p:cNvSpPr/>
          <p:nvPr/>
        </p:nvSpPr>
        <p:spPr>
          <a:xfrm>
            <a:off x="203200" y="4092774"/>
            <a:ext cx="264622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61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64622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081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3256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Feldern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einzelnen Feldern zugewiesen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5CD7E6-AE7B-2C46-ABDE-3EC89B973A79}"/>
              </a:ext>
            </a:extLst>
          </p:cNvPr>
          <p:cNvSpPr/>
          <p:nvPr/>
        </p:nvSpPr>
        <p:spPr>
          <a:xfrm>
            <a:off x="2932426" y="2553892"/>
            <a:ext cx="7855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("ping",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queryFetchers.projectById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("Project").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projectFetchers.owner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mutationFetchers.addTask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CE38253-4FE4-DE4C-BB99-461916307601}"/>
              </a:ext>
            </a:extLst>
          </p:cNvPr>
          <p:cNvSpPr/>
          <p:nvPr/>
        </p:nvSpPr>
        <p:spPr>
          <a:xfrm>
            <a:off x="203200" y="4092774"/>
            <a:ext cx="290576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:...): Task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493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GraphQLApiConfiguration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 aus Datei einlesen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10471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per API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47214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74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servlet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Server-spezifisch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aus unserer Anwendung (Spring-basiert)</a:t>
            </a: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BBDAEF3-53E2-2641-A875-CF5AAA4F1C38}"/>
              </a:ext>
            </a:extLst>
          </p:cNvPr>
          <p:cNvSpPr/>
          <p:nvPr/>
        </p:nvSpPr>
        <p:spPr>
          <a:xfrm>
            <a:off x="1772602" y="2915675"/>
            <a:ext cx="6360795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javax.servlet.annotation.WebServlet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graphql.servlet.GraphQLHttpServlet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graphql.servlet.config.GraphQLConfiguration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urlPatterns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"/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},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loadOnStartup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1)</a:t>
            </a:r>
          </a:p>
          <a:p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GraphQLHttpServlet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Autowired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1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1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GraphQLConfiguration</a:t>
            </a:r>
            <a:r>
              <a:rPr lang="de-DE" sz="11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getConfiguration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GraphQLConfiguration</a:t>
            </a:r>
            <a:endParaRPr lang="de-DE" sz="11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1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1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182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Schema in der Beispiel-Anwendung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wird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GraphQLApiConfiguration.java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Dort etwas anders, als vorhin gezeigt, weil mit Spring Hilfsmitteln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ist aber identisch, es wird 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wird über das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 gestellt</a:t>
            </a:r>
          </a:p>
        </p:txBody>
      </p:sp>
    </p:spTree>
    <p:extLst>
      <p:ext uri="{BB962C8B-B14F-4D97-AF65-F5344CB8AC3E}">
        <p14:creationId xmlns:p14="http://schemas.microsoft.com/office/powerpoint/2010/main" val="22675793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Dateien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User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bzw.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werden noch 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nicht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 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27705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</p:spTree>
    <p:extLst>
      <p:ext uri="{BB962C8B-B14F-4D97-AF65-F5344CB8AC3E}">
        <p14:creationId xmlns:p14="http://schemas.microsoft.com/office/powerpoint/2010/main" val="41779053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415905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4127564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Beispiel...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1583232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CompleteableFuture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-Objekte zurückgeben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dafür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Convience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dann parallel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76EE459-563C-FC4D-97EB-873CE9386288}"/>
              </a:ext>
            </a:extLst>
          </p:cNvPr>
          <p:cNvSpPr/>
          <p:nvPr/>
        </p:nvSpPr>
        <p:spPr>
          <a:xfrm>
            <a:off x="2417505" y="4804529"/>
            <a:ext cx="479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estimation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12854590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 1: Asynchroner Data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&lt;List&lt;Project&gt;&gt;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graphql.schema.AsyncDataFetcher.async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EA18437-A489-5D40-8A44-17FF14D800C4}"/>
              </a:ext>
            </a:extLst>
          </p:cNvPr>
          <p:cNvSpPr/>
          <p:nvPr/>
        </p:nvSpPr>
        <p:spPr>
          <a:xfrm>
            <a:off x="203198" y="2904890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Projekt),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aber parallel! 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EB2A07F-6B15-C64B-80CA-24B23AEEF515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55CD49E8-174E-EC4F-A6DE-F1B9A0FAC934}"/>
              </a:ext>
            </a:extLst>
          </p:cNvPr>
          <p:cNvSpPr txBox="1"/>
          <p:nvPr/>
        </p:nvSpPr>
        <p:spPr>
          <a:xfrm>
            <a:off x="203200" y="4692192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Löst nicht das 1+n-Problem, aber kann Performance-Vorteil bedeuten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8085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004418-D579-824C-B364-68019D14BE0B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"U1",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"Nils Hartmann"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521558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Query...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2736502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DataFetcher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200" y="278649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n+1-Problem plus </a:t>
            </a:r>
            <a:r>
              <a:rPr lang="de-DE" sz="2400" b="1" i="1" dirty="0">
                <a:solidFill>
                  <a:srgbClr val="EB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unnötiges, doppeltes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Laden von Daten (-&gt;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Console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 </a:t>
            </a:r>
            <a:r>
              <a:rPr lang="de-DE" sz="2400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😱😱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260604-337C-164C-9423-3B2BEAF40EF5}"/>
              </a:ext>
            </a:extLst>
          </p:cNvPr>
          <p:cNvSpPr/>
          <p:nvPr/>
        </p:nvSpPr>
        <p:spPr>
          <a:xfrm>
            <a:off x="3429000" y="4365535"/>
            <a:ext cx="590319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"U2",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"Susi Mueller"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"U3",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"Klaus Schneider"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}, 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"U4",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"Sue Taylor" } },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U1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05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050" b="1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 Hartmann</a:t>
            </a:r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 }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88F9FA3-23C1-4642-840B-E3B5B822BF75}"/>
              </a:ext>
            </a:extLst>
          </p:cNvPr>
          <p:cNvSpPr/>
          <p:nvPr/>
        </p:nvSpPr>
        <p:spPr>
          <a:xfrm>
            <a:off x="203199" y="436801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</a:t>
            </a:r>
          </a:p>
        </p:txBody>
      </p:sp>
    </p:spTree>
    <p:extLst>
      <p:ext uri="{BB962C8B-B14F-4D97-AF65-F5344CB8AC3E}">
        <p14:creationId xmlns:p14="http://schemas.microsoft.com/office/powerpoint/2010/main" val="207207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6258</Words>
  <Application>Microsoft Macintosh PowerPoint</Application>
  <PresentationFormat>A4-Papier (210 x 297 mm)</PresentationFormat>
  <Paragraphs>1530</Paragraphs>
  <Slides>119</Slides>
  <Notes>42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119</vt:i4>
      </vt:variant>
    </vt:vector>
  </HeadingPairs>
  <TitlesOfParts>
    <vt:vector size="13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http://localhost:4080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Einsatzszenarien</vt:lpstr>
      <vt:lpstr>GraphQL Einsatzszenarien</vt:lpstr>
      <vt:lpstr>Einsatzszenarien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Übung: Queries ausführen</vt:lpstr>
      <vt:lpstr>PowerPoint-Präsentation</vt:lpstr>
      <vt:lpstr>Teil 2: Runtime-Umgebung (AKA: Eure Anwendung)</vt:lpstr>
      <vt:lpstr>GraphQL-java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GraphQL für Java-Anwendungen</vt:lpstr>
      <vt:lpstr>GraphQL für Java-Anwendungen</vt:lpstr>
      <vt:lpstr>GraphQL für Java-Anwendungen</vt:lpstr>
      <vt:lpstr>GraphQL für Java-Anwendungen</vt:lpstr>
      <vt:lpstr>Das Schema in Apollo Server</vt:lpstr>
      <vt:lpstr>Übung 1: Schema Definieren</vt:lpstr>
      <vt:lpstr>Übung 1: Schema Definieren</vt:lpstr>
      <vt:lpstr>Übung 1: Schema Definieren</vt:lpstr>
      <vt:lpstr>Übung 1: Schema Definieren</vt:lpstr>
      <vt:lpstr>Übung 1: Schema Definieren</vt:lpstr>
      <vt:lpstr>Schritt 2: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DataFetcher</vt:lpstr>
      <vt:lpstr>Schritt 2: Resolver</vt:lpstr>
      <vt:lpstr>Runtime Wiring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Übung 2: Resolver implementieren</vt:lpstr>
      <vt:lpstr>Übung 2: Resolver implementieren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</vt:lpstr>
      <vt:lpstr>Laufzeitverhalten: DataLoader</vt:lpstr>
      <vt:lpstr>Laufzeitverhalten: DataLoader</vt:lpstr>
      <vt:lpstr>Laufzeitverhalten: DataLoader</vt:lpstr>
      <vt:lpstr>Laufzeitverhalten: DataLoader</vt:lpstr>
      <vt:lpstr>Laufzeitverhalten</vt:lpstr>
      <vt:lpstr>Laufzeitverhalten</vt:lpstr>
      <vt:lpstr>Laufzeitverhalten</vt:lpstr>
      <vt:lpstr>Laufzeitverhalten</vt:lpstr>
      <vt:lpstr>Laufzeitverhalten</vt:lpstr>
      <vt:lpstr>Laufzeitverhalten: Datenbankzugriffe</vt:lpstr>
      <vt:lpstr>Laufzeitverhalten: Datenbankzugriffe</vt:lpstr>
      <vt:lpstr>Laufzeitverhalten: Zusammenfassung</vt:lpstr>
      <vt:lpstr>Laufzeitverhalten: Zusammenfassung</vt:lpstr>
      <vt:lpstr>(optional) Übung 3: Data Source implementieren</vt:lpstr>
      <vt:lpstr>(optional) Übung 3: Data Source implementieren</vt:lpstr>
      <vt:lpstr>Laufzeitverhalten: Zusammenfassung</vt:lpstr>
      <vt:lpstr>Laufzeitverhalten: Zusammenfassung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992</cp:revision>
  <cp:lastPrinted>2019-06-21T09:44:17Z</cp:lastPrinted>
  <dcterms:created xsi:type="dcterms:W3CDTF">2016-03-28T15:59:53Z</dcterms:created>
  <dcterms:modified xsi:type="dcterms:W3CDTF">2019-08-29T15:39:55Z</dcterms:modified>
</cp:coreProperties>
</file>